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9"/>
  </p:notesMasterIdLst>
  <p:sldIdLst>
    <p:sldId id="256" r:id="rId2"/>
    <p:sldId id="308" r:id="rId3"/>
    <p:sldId id="288" r:id="rId4"/>
    <p:sldId id="321" r:id="rId5"/>
    <p:sldId id="309" r:id="rId6"/>
    <p:sldId id="307" r:id="rId7"/>
    <p:sldId id="306" r:id="rId8"/>
    <p:sldId id="312" r:id="rId9"/>
    <p:sldId id="313" r:id="rId10"/>
    <p:sldId id="314" r:id="rId11"/>
    <p:sldId id="315" r:id="rId12"/>
    <p:sldId id="316" r:id="rId13"/>
    <p:sldId id="319" r:id="rId14"/>
    <p:sldId id="318" r:id="rId15"/>
    <p:sldId id="317" r:id="rId16"/>
    <p:sldId id="320" r:id="rId17"/>
    <p:sldId id="305"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4" autoAdjust="0"/>
    <p:restoredTop sz="94660"/>
  </p:normalViewPr>
  <p:slideViewPr>
    <p:cSldViewPr>
      <p:cViewPr varScale="1">
        <p:scale>
          <a:sx n="97" d="100"/>
          <a:sy n="97" d="100"/>
        </p:scale>
        <p:origin x="-1476"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F858B-CD25-4567-95FF-A7CB00AD44D5}" type="datetimeFigureOut">
              <a:rPr lang="de-DE" smtClean="0"/>
              <a:t>26.03.2020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132B49-B8C9-4A0D-8DAF-934541F28CBD}" type="slidenum">
              <a:rPr lang="de-DE" smtClean="0"/>
              <a:t>‹Nr.›</a:t>
            </a:fld>
            <a:endParaRPr lang="de-DE"/>
          </a:p>
        </p:txBody>
      </p:sp>
    </p:spTree>
    <p:extLst>
      <p:ext uri="{BB962C8B-B14F-4D97-AF65-F5344CB8AC3E}">
        <p14:creationId xmlns:p14="http://schemas.microsoft.com/office/powerpoint/2010/main" val="377831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132B49-B8C9-4A0D-8DAF-934541F28CBD}" type="slidenum">
              <a:rPr lang="de-DE" smtClean="0"/>
              <a:t>1</a:t>
            </a:fld>
            <a:endParaRPr lang="de-DE"/>
          </a:p>
        </p:txBody>
      </p:sp>
    </p:spTree>
    <p:extLst>
      <p:ext uri="{BB962C8B-B14F-4D97-AF65-F5344CB8AC3E}">
        <p14:creationId xmlns:p14="http://schemas.microsoft.com/office/powerpoint/2010/main" val="351562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F7B4A3C6-113F-4459-B366-55BAF9AD2E5F}" type="datetime1">
              <a:rPr lang="de-DE" smtClean="0"/>
              <a:t>26.03.2020</a:t>
            </a:fld>
            <a:endParaRPr lang="de-DE"/>
          </a:p>
        </p:txBody>
      </p:sp>
      <p:sp>
        <p:nvSpPr>
          <p:cNvPr id="5" name="Footer Placeholder 4"/>
          <p:cNvSpPr>
            <a:spLocks noGrp="1"/>
          </p:cNvSpPr>
          <p:nvPr>
            <p:ph type="ftr" sz="quarter" idx="11"/>
          </p:nvPr>
        </p:nvSpPr>
        <p:spPr/>
        <p:txBody>
          <a:bodyPr/>
          <a:lstStyle/>
          <a:p>
            <a:r>
              <a:rPr lang="de-DE" smtClean="0"/>
              <a:t>Rechtsbildungsunterricht Augsburg - 4. Februar 2016</a:t>
            </a:r>
            <a:endParaRPr lang="de-DE"/>
          </a:p>
        </p:txBody>
      </p:sp>
      <p:sp>
        <p:nvSpPr>
          <p:cNvPr id="6" name="Slide Number Placeholder 5"/>
          <p:cNvSpPr>
            <a:spLocks noGrp="1"/>
          </p:cNvSpPr>
          <p:nvPr>
            <p:ph type="sldNum" sz="quarter" idx="12"/>
          </p:nvPr>
        </p:nvSpPr>
        <p:spPr/>
        <p:txBody>
          <a:bodyPr/>
          <a:lstStyle/>
          <a:p>
            <a:fld id="{56B81BB2-FE82-4F9E-8D70-B18DEEF47DCE}" type="slidenum">
              <a:rPr lang="de-DE" smtClean="0"/>
              <a:t>‹Nr.›</a:t>
            </a:fld>
            <a:endParaRPr lang="de-DE"/>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5F23EB08-CCCF-47F4-9AF7-D4EA4CE18682}" type="datetime1">
              <a:rPr lang="de-DE" smtClean="0"/>
              <a:t>26.03.2020</a:t>
            </a:fld>
            <a:endParaRPr lang="de-DE"/>
          </a:p>
        </p:txBody>
      </p:sp>
      <p:sp>
        <p:nvSpPr>
          <p:cNvPr id="5" name="Footer Placeholder 4"/>
          <p:cNvSpPr>
            <a:spLocks noGrp="1"/>
          </p:cNvSpPr>
          <p:nvPr>
            <p:ph type="ftr" sz="quarter" idx="11"/>
          </p:nvPr>
        </p:nvSpPr>
        <p:spPr/>
        <p:txBody>
          <a:bodyPr/>
          <a:lstStyle/>
          <a:p>
            <a:r>
              <a:rPr lang="de-DE" smtClean="0"/>
              <a:t>Rechtsbildungsunterricht Augsburg - 4. Februar 2016</a:t>
            </a:r>
            <a:endParaRPr lang="de-DE"/>
          </a:p>
        </p:txBody>
      </p:sp>
      <p:sp>
        <p:nvSpPr>
          <p:cNvPr id="6" name="Slide Number Placeholder 5"/>
          <p:cNvSpPr>
            <a:spLocks noGrp="1"/>
          </p:cNvSpPr>
          <p:nvPr>
            <p:ph type="sldNum" sz="quarter" idx="12"/>
          </p:nvPr>
        </p:nvSpPr>
        <p:spPr/>
        <p:txBody>
          <a:bodyPr/>
          <a:lstStyle/>
          <a:p>
            <a:fld id="{56B81BB2-FE82-4F9E-8D70-B18DEEF47DCE}"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6C3D4E01-9BC1-442C-9521-35DE560E170F}" type="datetime1">
              <a:rPr lang="de-DE" smtClean="0"/>
              <a:t>26.03.2020</a:t>
            </a:fld>
            <a:endParaRPr lang="de-DE"/>
          </a:p>
        </p:txBody>
      </p:sp>
      <p:sp>
        <p:nvSpPr>
          <p:cNvPr id="5" name="Footer Placeholder 4"/>
          <p:cNvSpPr>
            <a:spLocks noGrp="1"/>
          </p:cNvSpPr>
          <p:nvPr>
            <p:ph type="ftr" sz="quarter" idx="11"/>
          </p:nvPr>
        </p:nvSpPr>
        <p:spPr/>
        <p:txBody>
          <a:bodyPr/>
          <a:lstStyle/>
          <a:p>
            <a:r>
              <a:rPr lang="de-DE" smtClean="0"/>
              <a:t>Rechtsbildungsunterricht Augsburg - 4. Februar 2016</a:t>
            </a:r>
            <a:endParaRPr lang="de-DE"/>
          </a:p>
        </p:txBody>
      </p:sp>
      <p:sp>
        <p:nvSpPr>
          <p:cNvPr id="6" name="Slide Number Placeholder 5"/>
          <p:cNvSpPr>
            <a:spLocks noGrp="1"/>
          </p:cNvSpPr>
          <p:nvPr>
            <p:ph type="sldNum" sz="quarter" idx="12"/>
          </p:nvPr>
        </p:nvSpPr>
        <p:spPr/>
        <p:txBody>
          <a:bodyPr/>
          <a:lstStyle/>
          <a:p>
            <a:fld id="{56B81BB2-FE82-4F9E-8D70-B18DEEF47DCE}"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1D0C6E6-F94A-427C-81E7-5FC4AB023709}" type="datetime1">
              <a:rPr lang="de-DE" smtClean="0"/>
              <a:t>26.03.2020</a:t>
            </a:fld>
            <a:endParaRPr lang="de-DE"/>
          </a:p>
        </p:txBody>
      </p:sp>
      <p:sp>
        <p:nvSpPr>
          <p:cNvPr id="5" name="Footer Placeholder 4"/>
          <p:cNvSpPr>
            <a:spLocks noGrp="1"/>
          </p:cNvSpPr>
          <p:nvPr>
            <p:ph type="ftr" sz="quarter" idx="11"/>
          </p:nvPr>
        </p:nvSpPr>
        <p:spPr/>
        <p:txBody>
          <a:bodyPr/>
          <a:lstStyle/>
          <a:p>
            <a:r>
              <a:rPr lang="de-DE" smtClean="0"/>
              <a:t>Rechtsbildungsunterricht Augsburg - 4. Februar 2016</a:t>
            </a:r>
            <a:endParaRPr lang="de-DE"/>
          </a:p>
        </p:txBody>
      </p:sp>
      <p:sp>
        <p:nvSpPr>
          <p:cNvPr id="6" name="Slide Number Placeholder 5"/>
          <p:cNvSpPr>
            <a:spLocks noGrp="1"/>
          </p:cNvSpPr>
          <p:nvPr>
            <p:ph type="sldNum" sz="quarter" idx="12"/>
          </p:nvPr>
        </p:nvSpPr>
        <p:spPr/>
        <p:txBody>
          <a:bodyPr/>
          <a:lstStyle/>
          <a:p>
            <a:fld id="{56B81BB2-FE82-4F9E-8D70-B18DEEF47DCE}"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66F005D-C016-414C-AE11-28042BE33CDC}" type="datetime1">
              <a:rPr lang="de-DE" smtClean="0"/>
              <a:t>26.03.2020</a:t>
            </a:fld>
            <a:endParaRPr lang="de-DE"/>
          </a:p>
        </p:txBody>
      </p:sp>
      <p:sp>
        <p:nvSpPr>
          <p:cNvPr id="5" name="Footer Placeholder 4"/>
          <p:cNvSpPr>
            <a:spLocks noGrp="1"/>
          </p:cNvSpPr>
          <p:nvPr>
            <p:ph type="ftr" sz="quarter" idx="11"/>
          </p:nvPr>
        </p:nvSpPr>
        <p:spPr/>
        <p:txBody>
          <a:bodyPr/>
          <a:lstStyle/>
          <a:p>
            <a:r>
              <a:rPr lang="de-DE" smtClean="0"/>
              <a:t>Rechtsbildungsunterricht Augsburg - 4. Februar 2016</a:t>
            </a:r>
            <a:endParaRPr lang="de-DE"/>
          </a:p>
        </p:txBody>
      </p:sp>
      <p:sp>
        <p:nvSpPr>
          <p:cNvPr id="6" name="Slide Number Placeholder 5"/>
          <p:cNvSpPr>
            <a:spLocks noGrp="1"/>
          </p:cNvSpPr>
          <p:nvPr>
            <p:ph type="sldNum" sz="quarter" idx="12"/>
          </p:nvPr>
        </p:nvSpPr>
        <p:spPr/>
        <p:txBody>
          <a:bodyPr/>
          <a:lstStyle/>
          <a:p>
            <a:fld id="{56B81BB2-FE82-4F9E-8D70-B18DEEF47DCE}" type="slidenum">
              <a:rPr lang="de-DE" smtClean="0"/>
              <a:t>‹Nr.›</a:t>
            </a:fld>
            <a:endParaRPr lang="de-DE"/>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e Placeholder 4"/>
          <p:cNvSpPr>
            <a:spLocks noGrp="1"/>
          </p:cNvSpPr>
          <p:nvPr>
            <p:ph type="dt" sz="half" idx="10"/>
          </p:nvPr>
        </p:nvSpPr>
        <p:spPr/>
        <p:txBody>
          <a:bodyPr/>
          <a:lstStyle/>
          <a:p>
            <a:fld id="{E7B811F6-B096-4812-A87C-AE6993BDF306}" type="datetime1">
              <a:rPr lang="de-DE" smtClean="0"/>
              <a:t>26.03.2020</a:t>
            </a:fld>
            <a:endParaRPr lang="de-DE"/>
          </a:p>
        </p:txBody>
      </p:sp>
      <p:sp>
        <p:nvSpPr>
          <p:cNvPr id="6" name="Footer Placeholder 5"/>
          <p:cNvSpPr>
            <a:spLocks noGrp="1"/>
          </p:cNvSpPr>
          <p:nvPr>
            <p:ph type="ftr" sz="quarter" idx="11"/>
          </p:nvPr>
        </p:nvSpPr>
        <p:spPr/>
        <p:txBody>
          <a:bodyPr/>
          <a:lstStyle/>
          <a:p>
            <a:r>
              <a:rPr lang="de-DE" smtClean="0"/>
              <a:t>Rechtsbildungsunterricht Augsburg - 4. Februar 2016</a:t>
            </a:r>
            <a:endParaRPr lang="de-DE"/>
          </a:p>
        </p:txBody>
      </p:sp>
      <p:sp>
        <p:nvSpPr>
          <p:cNvPr id="7" name="Slide Number Placeholder 6"/>
          <p:cNvSpPr>
            <a:spLocks noGrp="1"/>
          </p:cNvSpPr>
          <p:nvPr>
            <p:ph type="sldNum" sz="quarter" idx="12"/>
          </p:nvPr>
        </p:nvSpPr>
        <p:spPr/>
        <p:txBody>
          <a:bodyPr/>
          <a:lstStyle/>
          <a:p>
            <a:fld id="{56B81BB2-FE82-4F9E-8D70-B18DEEF47DCE}"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6C3623E9-7E33-4F0F-881D-FD28757637A7}" type="datetime1">
              <a:rPr lang="de-DE" smtClean="0"/>
              <a:t>26.03.2020</a:t>
            </a:fld>
            <a:endParaRPr lang="de-DE"/>
          </a:p>
        </p:txBody>
      </p:sp>
      <p:sp>
        <p:nvSpPr>
          <p:cNvPr id="8" name="Footer Placeholder 7"/>
          <p:cNvSpPr>
            <a:spLocks noGrp="1"/>
          </p:cNvSpPr>
          <p:nvPr>
            <p:ph type="ftr" sz="quarter" idx="11"/>
          </p:nvPr>
        </p:nvSpPr>
        <p:spPr/>
        <p:txBody>
          <a:bodyPr/>
          <a:lstStyle/>
          <a:p>
            <a:r>
              <a:rPr lang="de-DE" smtClean="0"/>
              <a:t>Rechtsbildungsunterricht Augsburg - 4. Februar 2016</a:t>
            </a:r>
            <a:endParaRPr lang="de-DE"/>
          </a:p>
        </p:txBody>
      </p:sp>
      <p:sp>
        <p:nvSpPr>
          <p:cNvPr id="9" name="Slide Number Placeholder 8"/>
          <p:cNvSpPr>
            <a:spLocks noGrp="1"/>
          </p:cNvSpPr>
          <p:nvPr>
            <p:ph type="sldNum" sz="quarter" idx="12"/>
          </p:nvPr>
        </p:nvSpPr>
        <p:spPr/>
        <p:txBody>
          <a:bodyPr/>
          <a:lstStyle/>
          <a:p>
            <a:fld id="{56B81BB2-FE82-4F9E-8D70-B18DEEF47DCE}" type="slidenum">
              <a:rPr lang="de-DE" smtClean="0"/>
              <a:t>‹Nr.›</a:t>
            </a:fld>
            <a:endParaRPr lang="de-DE"/>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27771466-62F6-437F-8294-877D9F3D9790}" type="datetime1">
              <a:rPr lang="de-DE" smtClean="0"/>
              <a:t>26.03.2020</a:t>
            </a:fld>
            <a:endParaRPr lang="de-DE"/>
          </a:p>
        </p:txBody>
      </p:sp>
      <p:sp>
        <p:nvSpPr>
          <p:cNvPr id="4" name="Footer Placeholder 3"/>
          <p:cNvSpPr>
            <a:spLocks noGrp="1"/>
          </p:cNvSpPr>
          <p:nvPr>
            <p:ph type="ftr" sz="quarter" idx="11"/>
          </p:nvPr>
        </p:nvSpPr>
        <p:spPr/>
        <p:txBody>
          <a:bodyPr/>
          <a:lstStyle/>
          <a:p>
            <a:r>
              <a:rPr lang="de-DE" smtClean="0"/>
              <a:t>Rechtsbildungsunterricht Augsburg - 4. Februar 2016</a:t>
            </a:r>
            <a:endParaRPr lang="de-DE"/>
          </a:p>
        </p:txBody>
      </p:sp>
      <p:sp>
        <p:nvSpPr>
          <p:cNvPr id="5" name="Slide Number Placeholder 4"/>
          <p:cNvSpPr>
            <a:spLocks noGrp="1"/>
          </p:cNvSpPr>
          <p:nvPr>
            <p:ph type="sldNum" sz="quarter" idx="12"/>
          </p:nvPr>
        </p:nvSpPr>
        <p:spPr/>
        <p:txBody>
          <a:bodyPr/>
          <a:lstStyle/>
          <a:p>
            <a:fld id="{56B81BB2-FE82-4F9E-8D70-B18DEEF47DCE}"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DAD7D-B3C1-43D1-BFBA-7D4FA432F1CB}" type="datetime1">
              <a:rPr lang="de-DE" smtClean="0"/>
              <a:t>26.03.2020</a:t>
            </a:fld>
            <a:endParaRPr lang="de-DE"/>
          </a:p>
        </p:txBody>
      </p:sp>
      <p:sp>
        <p:nvSpPr>
          <p:cNvPr id="3" name="Footer Placeholder 2"/>
          <p:cNvSpPr>
            <a:spLocks noGrp="1"/>
          </p:cNvSpPr>
          <p:nvPr>
            <p:ph type="ftr" sz="quarter" idx="11"/>
          </p:nvPr>
        </p:nvSpPr>
        <p:spPr/>
        <p:txBody>
          <a:bodyPr/>
          <a:lstStyle/>
          <a:p>
            <a:r>
              <a:rPr lang="de-DE" smtClean="0"/>
              <a:t>Rechtsbildungsunterricht Augsburg - 4. Februar 2016</a:t>
            </a:r>
            <a:endParaRPr lang="de-DE"/>
          </a:p>
        </p:txBody>
      </p:sp>
      <p:sp>
        <p:nvSpPr>
          <p:cNvPr id="4" name="Slide Number Placeholder 3"/>
          <p:cNvSpPr>
            <a:spLocks noGrp="1"/>
          </p:cNvSpPr>
          <p:nvPr>
            <p:ph type="sldNum" sz="quarter" idx="12"/>
          </p:nvPr>
        </p:nvSpPr>
        <p:spPr/>
        <p:txBody>
          <a:bodyPr/>
          <a:lstStyle/>
          <a:p>
            <a:fld id="{56B81BB2-FE82-4F9E-8D70-B18DEEF47DCE}"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de-DE" smtClean="0"/>
              <a:t>Titelmasterformat durch Klicken bearbeiten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09BF1227-930B-4E06-84D2-D510B0EC03CD}" type="datetime1">
              <a:rPr lang="de-DE" smtClean="0"/>
              <a:t>26.03.2020</a:t>
            </a:fld>
            <a:endParaRPr lang="de-DE"/>
          </a:p>
        </p:txBody>
      </p:sp>
      <p:sp>
        <p:nvSpPr>
          <p:cNvPr id="6" name="Footer Placeholder 5"/>
          <p:cNvSpPr>
            <a:spLocks noGrp="1"/>
          </p:cNvSpPr>
          <p:nvPr>
            <p:ph type="ftr" sz="quarter" idx="11"/>
          </p:nvPr>
        </p:nvSpPr>
        <p:spPr/>
        <p:txBody>
          <a:bodyPr/>
          <a:lstStyle/>
          <a:p>
            <a:r>
              <a:rPr lang="de-DE" smtClean="0"/>
              <a:t>Rechtsbildungsunterricht Augsburg - 4. Februar 2016</a:t>
            </a:r>
            <a:endParaRPr lang="de-DE"/>
          </a:p>
        </p:txBody>
      </p:sp>
      <p:sp>
        <p:nvSpPr>
          <p:cNvPr id="7" name="Slide Number Placeholder 6"/>
          <p:cNvSpPr>
            <a:spLocks noGrp="1"/>
          </p:cNvSpPr>
          <p:nvPr>
            <p:ph type="sldNum" sz="quarter" idx="12"/>
          </p:nvPr>
        </p:nvSpPr>
        <p:spPr/>
        <p:txBody>
          <a:bodyPr/>
          <a:lstStyle/>
          <a:p>
            <a:fld id="{56B81BB2-FE82-4F9E-8D70-B18DEEF47DCE}" type="slidenum">
              <a:rPr lang="de-DE" smtClean="0"/>
              <a:t>‹Nr.›</a:t>
            </a:fld>
            <a:endParaRPr lang="de-DE"/>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089F6603-854B-4425-B0CA-907A6802F16A}" type="datetime1">
              <a:rPr lang="de-DE" smtClean="0"/>
              <a:t>26.03.2020</a:t>
            </a:fld>
            <a:endParaRPr lang="de-DE"/>
          </a:p>
        </p:txBody>
      </p:sp>
      <p:sp>
        <p:nvSpPr>
          <p:cNvPr id="6" name="Footer Placeholder 5"/>
          <p:cNvSpPr>
            <a:spLocks noGrp="1"/>
          </p:cNvSpPr>
          <p:nvPr>
            <p:ph type="ftr" sz="quarter" idx="11"/>
          </p:nvPr>
        </p:nvSpPr>
        <p:spPr/>
        <p:txBody>
          <a:bodyPr/>
          <a:lstStyle/>
          <a:p>
            <a:r>
              <a:rPr lang="de-DE" smtClean="0"/>
              <a:t>Rechtsbildungsunterricht Augsburg - 4. Februar 2016</a:t>
            </a:r>
            <a:endParaRPr lang="de-DE"/>
          </a:p>
        </p:txBody>
      </p:sp>
      <p:sp>
        <p:nvSpPr>
          <p:cNvPr id="7" name="Slide Number Placeholder 6"/>
          <p:cNvSpPr>
            <a:spLocks noGrp="1"/>
          </p:cNvSpPr>
          <p:nvPr>
            <p:ph type="sldNum" sz="quarter" idx="12"/>
          </p:nvPr>
        </p:nvSpPr>
        <p:spPr/>
        <p:txBody>
          <a:bodyPr/>
          <a:lstStyle/>
          <a:p>
            <a:fld id="{56B81BB2-FE82-4F9E-8D70-B18DEEF47DCE}"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7E1CC03-4E4E-40C6-BEF3-F9953A248972}" type="datetime1">
              <a:rPr lang="de-DE" smtClean="0"/>
              <a:t>26.03.2020</a:t>
            </a:fld>
            <a:endParaRPr lang="de-DE"/>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de-DE" smtClean="0"/>
              <a:t>Rechtsbildungsunterricht Augsburg - 4. Februar 2016</a:t>
            </a:r>
            <a:endParaRPr lang="de-DE"/>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6B81BB2-FE82-4F9E-8D70-B18DEEF47DCE}" type="slidenum">
              <a:rPr lang="de-DE" smtClean="0"/>
              <a:t>‹Nr.›</a:t>
            </a:fld>
            <a:endParaRPr lang="de-DE"/>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827584" y="692696"/>
            <a:ext cx="7596336" cy="5183907"/>
          </a:xfrm>
        </p:spPr>
        <p:txBody>
          <a:bodyPr>
            <a:normAutofit fontScale="90000"/>
          </a:bodyPr>
          <a:lstStyle/>
          <a:p>
            <a:pPr algn="ctr">
              <a:lnSpc>
                <a:spcPct val="115000"/>
              </a:lnSpc>
              <a:spcAft>
                <a:spcPts val="1000"/>
              </a:spcAft>
            </a:pPr>
            <a:r>
              <a:rPr lang="de-DE" sz="2700" b="1" dirty="0" smtClean="0">
                <a:latin typeface="+mn-lt"/>
                <a:ea typeface="Calibri"/>
                <a:cs typeface="Times New Roman"/>
              </a:rPr>
              <a:t>Antrag </a:t>
            </a:r>
            <a:r>
              <a:rPr lang="de-DE" sz="2700" b="1" dirty="0">
                <a:latin typeface="+mn-lt"/>
                <a:ea typeface="Calibri"/>
                <a:cs typeface="Times New Roman"/>
              </a:rPr>
              <a:t>an den </a:t>
            </a:r>
            <a:r>
              <a:rPr lang="de-DE" sz="2700" b="1" dirty="0" smtClean="0">
                <a:latin typeface="+mn-lt"/>
                <a:ea typeface="Calibri"/>
                <a:cs typeface="Times New Roman"/>
              </a:rPr>
              <a:t>Gemeinderat</a:t>
            </a:r>
            <a:br>
              <a:rPr lang="de-DE" sz="2700" b="1" dirty="0" smtClean="0">
                <a:latin typeface="+mn-lt"/>
                <a:ea typeface="Calibri"/>
                <a:cs typeface="Times New Roman"/>
              </a:rPr>
            </a:br>
            <a:r>
              <a:rPr lang="de-DE" sz="2700" b="1" dirty="0" smtClean="0">
                <a:latin typeface="+mn-lt"/>
                <a:ea typeface="Calibri"/>
                <a:cs typeface="Times New Roman"/>
              </a:rPr>
              <a:t> </a:t>
            </a:r>
            <a:r>
              <a:rPr lang="de-DE" sz="2400" dirty="0">
                <a:latin typeface="+mn-lt"/>
                <a:ea typeface="Calibri"/>
                <a:cs typeface="Times New Roman"/>
              </a:rPr>
              <a:t>der </a:t>
            </a:r>
            <a:r>
              <a:rPr lang="de-DE" sz="2700" b="1" dirty="0" smtClean="0">
                <a:latin typeface="+mn-lt"/>
                <a:ea typeface="Calibri"/>
                <a:cs typeface="Times New Roman"/>
              </a:rPr>
              <a:t/>
            </a:r>
            <a:br>
              <a:rPr lang="de-DE" sz="2700" b="1" dirty="0" smtClean="0">
                <a:latin typeface="+mn-lt"/>
                <a:ea typeface="Calibri"/>
                <a:cs typeface="Times New Roman"/>
              </a:rPr>
            </a:br>
            <a:r>
              <a:rPr lang="de-DE" sz="2700" b="1" dirty="0" smtClean="0">
                <a:latin typeface="+mn-lt"/>
                <a:ea typeface="Calibri"/>
                <a:cs typeface="Times New Roman"/>
              </a:rPr>
              <a:t>Gemeinde </a:t>
            </a:r>
            <a:r>
              <a:rPr lang="de-DE" sz="2700" b="1" dirty="0" err="1">
                <a:latin typeface="+mn-lt"/>
                <a:ea typeface="Calibri"/>
                <a:cs typeface="Times New Roman"/>
              </a:rPr>
              <a:t>Mertingen</a:t>
            </a:r>
            <a:r>
              <a:rPr lang="de-DE" sz="2700" b="1" dirty="0">
                <a:latin typeface="+mn-lt"/>
                <a:ea typeface="Calibri"/>
                <a:cs typeface="Times New Roman"/>
              </a:rPr>
              <a:t> </a:t>
            </a:r>
            <a:r>
              <a:rPr lang="de-DE" sz="2700" b="1" dirty="0" smtClean="0">
                <a:latin typeface="+mn-lt"/>
                <a:ea typeface="Calibri"/>
                <a:cs typeface="Times New Roman"/>
              </a:rPr>
              <a:t/>
            </a:r>
            <a:br>
              <a:rPr lang="de-DE" sz="2700" b="1" dirty="0" smtClean="0">
                <a:latin typeface="+mn-lt"/>
                <a:ea typeface="Calibri"/>
                <a:cs typeface="Times New Roman"/>
              </a:rPr>
            </a:br>
            <a:r>
              <a:rPr lang="de-DE" sz="2400" dirty="0" smtClean="0">
                <a:latin typeface="+mn-lt"/>
                <a:ea typeface="Calibri"/>
                <a:cs typeface="Times New Roman"/>
              </a:rPr>
              <a:t>auf </a:t>
            </a:r>
            <a:r>
              <a:rPr lang="de-DE" sz="2700" b="1" dirty="0" smtClean="0">
                <a:latin typeface="+mn-lt"/>
                <a:ea typeface="Calibri"/>
                <a:cs typeface="Times New Roman"/>
              </a:rPr>
              <a:t/>
            </a:r>
            <a:br>
              <a:rPr lang="de-DE" sz="2700" b="1" dirty="0" smtClean="0">
                <a:latin typeface="+mn-lt"/>
                <a:ea typeface="Calibri"/>
                <a:cs typeface="Times New Roman"/>
              </a:rPr>
            </a:br>
            <a:r>
              <a:rPr lang="de-DE" sz="2700" b="1" dirty="0" smtClean="0">
                <a:latin typeface="+mn-lt"/>
                <a:ea typeface="Calibri"/>
                <a:cs typeface="Times New Roman"/>
              </a:rPr>
              <a:t>Errichtung </a:t>
            </a:r>
            <a:r>
              <a:rPr lang="de-DE" sz="2700" b="1" dirty="0">
                <a:latin typeface="+mn-lt"/>
                <a:ea typeface="Calibri"/>
                <a:cs typeface="Times New Roman"/>
              </a:rPr>
              <a:t>eines Gedenksteines </a:t>
            </a:r>
            <a:r>
              <a:rPr lang="de-DE" sz="2700" b="1" dirty="0" smtClean="0">
                <a:latin typeface="+mn-lt"/>
                <a:ea typeface="Calibri"/>
                <a:cs typeface="Times New Roman"/>
              </a:rPr>
              <a:t/>
            </a:r>
            <a:br>
              <a:rPr lang="de-DE" sz="2700" b="1" dirty="0" smtClean="0">
                <a:latin typeface="+mn-lt"/>
                <a:ea typeface="Calibri"/>
                <a:cs typeface="Times New Roman"/>
              </a:rPr>
            </a:br>
            <a:r>
              <a:rPr lang="de-DE" sz="2400" dirty="0" smtClean="0">
                <a:latin typeface="+mn-lt"/>
                <a:ea typeface="Calibri"/>
                <a:cs typeface="Times New Roman"/>
              </a:rPr>
              <a:t>am</a:t>
            </a:r>
            <a:r>
              <a:rPr lang="de-DE" sz="2400" b="1" dirty="0" smtClean="0">
                <a:latin typeface="+mn-lt"/>
                <a:ea typeface="Calibri"/>
                <a:cs typeface="Times New Roman"/>
              </a:rPr>
              <a:t> </a:t>
            </a:r>
            <a:r>
              <a:rPr lang="de-DE" sz="2700" b="1" dirty="0" smtClean="0">
                <a:latin typeface="+mn-lt"/>
                <a:ea typeface="Calibri"/>
                <a:cs typeface="Times New Roman"/>
              </a:rPr>
              <a:t/>
            </a:r>
            <a:br>
              <a:rPr lang="de-DE" sz="2700" b="1" dirty="0" smtClean="0">
                <a:latin typeface="+mn-lt"/>
                <a:ea typeface="Calibri"/>
                <a:cs typeface="Times New Roman"/>
              </a:rPr>
            </a:br>
            <a:r>
              <a:rPr lang="de-DE" sz="2700" b="1" dirty="0" smtClean="0">
                <a:latin typeface="+mn-lt"/>
                <a:ea typeface="Calibri"/>
                <a:cs typeface="Times New Roman"/>
              </a:rPr>
              <a:t>Naturdenkmal </a:t>
            </a:r>
            <a:r>
              <a:rPr lang="de-DE" sz="2700" b="1" dirty="0">
                <a:latin typeface="+mn-lt"/>
                <a:ea typeface="Calibri"/>
                <a:cs typeface="Times New Roman"/>
              </a:rPr>
              <a:t>„Bei den drei Eichen“ </a:t>
            </a:r>
            <a:r>
              <a:rPr lang="de-DE" sz="2700" b="1" dirty="0" smtClean="0">
                <a:latin typeface="+mn-lt"/>
                <a:ea typeface="Calibri"/>
                <a:cs typeface="Times New Roman"/>
              </a:rPr>
              <a:t/>
            </a:r>
            <a:br>
              <a:rPr lang="de-DE" sz="2700" b="1" dirty="0" smtClean="0">
                <a:latin typeface="+mn-lt"/>
                <a:ea typeface="Calibri"/>
                <a:cs typeface="Times New Roman"/>
              </a:rPr>
            </a:br>
            <a:r>
              <a:rPr lang="de-DE" sz="2400" dirty="0" smtClean="0">
                <a:latin typeface="+mn-lt"/>
                <a:ea typeface="Calibri"/>
                <a:cs typeface="Times New Roman"/>
              </a:rPr>
              <a:t>(</a:t>
            </a:r>
            <a:r>
              <a:rPr lang="de-DE" sz="2400" dirty="0">
                <a:latin typeface="+mn-lt"/>
                <a:ea typeface="Calibri"/>
                <a:cs typeface="Times New Roman"/>
              </a:rPr>
              <a:t>es sind nur noch 2, und davon ist eine geschwächt)</a:t>
            </a:r>
            <a:br>
              <a:rPr lang="de-DE" sz="2400" dirty="0">
                <a:latin typeface="+mn-lt"/>
                <a:ea typeface="Calibri"/>
                <a:cs typeface="Times New Roman"/>
              </a:rPr>
            </a:br>
            <a:r>
              <a:rPr lang="de-DE" sz="3600" dirty="0" smtClean="0"/>
              <a:t/>
            </a:r>
            <a:br>
              <a:rPr lang="de-DE" sz="3600" dirty="0" smtClean="0"/>
            </a:br>
            <a:endParaRPr lang="de-DE" sz="3600" dirty="0"/>
          </a:p>
        </p:txBody>
      </p:sp>
    </p:spTree>
    <p:extLst>
      <p:ext uri="{BB962C8B-B14F-4D97-AF65-F5344CB8AC3E}">
        <p14:creationId xmlns:p14="http://schemas.microsoft.com/office/powerpoint/2010/main" val="4142639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10</a:t>
            </a:fld>
            <a:endParaRPr lang="de-D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449007"/>
            <a:ext cx="6696743" cy="565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692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11</a:t>
            </a:fld>
            <a:endParaRPr lang="de-DE" dirty="0"/>
          </a:p>
        </p:txBody>
      </p:sp>
      <p:pic>
        <p:nvPicPr>
          <p:cNvPr id="9218" name="Picture 2" descr="G:\Scheiterhaufen\Verbrennung-von-drei-Frauen-um-1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80077"/>
            <a:ext cx="5760640" cy="563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61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12</a:t>
            </a:fld>
            <a:endParaRPr lang="de-DE" dirty="0"/>
          </a:p>
        </p:txBody>
      </p:sp>
      <p:sp>
        <p:nvSpPr>
          <p:cNvPr id="2" name="Textfeld 1"/>
          <p:cNvSpPr txBox="1"/>
          <p:nvPr/>
        </p:nvSpPr>
        <p:spPr>
          <a:xfrm>
            <a:off x="755576" y="1083508"/>
            <a:ext cx="7632848" cy="3785652"/>
          </a:xfrm>
          <a:prstGeom prst="rect">
            <a:avLst/>
          </a:prstGeom>
          <a:noFill/>
        </p:spPr>
        <p:txBody>
          <a:bodyPr wrap="square" rtlCol="0">
            <a:spAutoFit/>
          </a:bodyPr>
          <a:lstStyle/>
          <a:p>
            <a:pPr algn="just"/>
            <a:r>
              <a:rPr lang="de-DE" sz="2000" dirty="0" smtClean="0">
                <a:cs typeface="Calibri" panose="020F0502020204030204" pitchFamily="34" charset="0"/>
              </a:rPr>
              <a:t>Die Hexenverfolgung gehört zu den dunkelsten Kapiteln europäischer Geschichte. Entgegen landläufiger Meinung fand sie nicht im angeblich „finsteren“ Mittelalter statt, sondern begann in der Frühen Neuzeit und reichte bis in die Aufklärung, die Lebenszeit von Goethe und Schiller, hinein. </a:t>
            </a:r>
            <a:endParaRPr lang="de-DE" sz="2000" dirty="0" smtClean="0">
              <a:cs typeface="Calibri" panose="020F0502020204030204" pitchFamily="34" charset="0"/>
            </a:endParaRPr>
          </a:p>
          <a:p>
            <a:pPr algn="just"/>
            <a:endParaRPr lang="de-DE" sz="2000" dirty="0">
              <a:cs typeface="Calibri" panose="020F0502020204030204" pitchFamily="34" charset="0"/>
            </a:endParaRPr>
          </a:p>
          <a:p>
            <a:pPr algn="just"/>
            <a:r>
              <a:rPr lang="de-DE" sz="2000" dirty="0" smtClean="0">
                <a:cs typeface="Calibri" panose="020F0502020204030204" pitchFamily="34" charset="0"/>
              </a:rPr>
              <a:t>Genaue </a:t>
            </a:r>
            <a:r>
              <a:rPr lang="de-DE" sz="2000" dirty="0" smtClean="0">
                <a:cs typeface="Calibri" panose="020F0502020204030204" pitchFamily="34" charset="0"/>
              </a:rPr>
              <a:t>Zahlen sind nicht bekannt, viele Akten vernichtet. Man schätzt, dass zwischen 30.000 – 60.000Menschen ihr zum Opfer fielen. In Deutschland, dem Land mit den meisten Hexenprozessen, wurden vermutlich 40.000 unschuldige „Hexen/Hexer“ verbrannt.</a:t>
            </a:r>
            <a:endParaRPr lang="de-DE" sz="2000" dirty="0">
              <a:cs typeface="Calibri" panose="020F0502020204030204" pitchFamily="34" charset="0"/>
            </a:endParaRPr>
          </a:p>
        </p:txBody>
      </p:sp>
    </p:spTree>
    <p:extLst>
      <p:ext uri="{BB962C8B-B14F-4D97-AF65-F5344CB8AC3E}">
        <p14:creationId xmlns:p14="http://schemas.microsoft.com/office/powerpoint/2010/main" val="4165408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13</a:t>
            </a:fld>
            <a:endParaRPr lang="de-DE" dirty="0"/>
          </a:p>
        </p:txBody>
      </p:sp>
      <p:sp>
        <p:nvSpPr>
          <p:cNvPr id="2" name="Textfeld 1"/>
          <p:cNvSpPr txBox="1"/>
          <p:nvPr/>
        </p:nvSpPr>
        <p:spPr>
          <a:xfrm>
            <a:off x="755576" y="665976"/>
            <a:ext cx="7632848" cy="5078313"/>
          </a:xfrm>
          <a:prstGeom prst="rect">
            <a:avLst/>
          </a:prstGeom>
          <a:noFill/>
        </p:spPr>
        <p:txBody>
          <a:bodyPr wrap="square" rtlCol="0">
            <a:spAutoFit/>
          </a:bodyPr>
          <a:lstStyle/>
          <a:p>
            <a:pPr algn="just"/>
            <a:r>
              <a:rPr lang="de-DE" dirty="0" smtClean="0">
                <a:latin typeface="Calibri" panose="020F0502020204030204" pitchFamily="34" charset="0"/>
                <a:cs typeface="Calibri" panose="020F0502020204030204" pitchFamily="34" charset="0"/>
              </a:rPr>
              <a:t>Als zuverlässige Quelle für die Zahl der getöteten unschuldigen Frauen ist auf die Berichte in der Ulm erschienen „Erweiterten Unholdin Zeitung“ zu verweisen – dort sind von 1560 bis zum 21.7.1590 die in der Region als Hexen Getöteten (die des Verfahrens in </a:t>
            </a:r>
            <a:r>
              <a:rPr lang="de-DE" dirty="0" err="1" smtClean="0">
                <a:latin typeface="Calibri" panose="020F0502020204030204" pitchFamily="34" charset="0"/>
                <a:cs typeface="Calibri" panose="020F0502020204030204" pitchFamily="34" charset="0"/>
              </a:rPr>
              <a:t>Mertingen</a:t>
            </a:r>
            <a:r>
              <a:rPr lang="de-DE" dirty="0" smtClean="0">
                <a:latin typeface="Calibri" panose="020F0502020204030204" pitchFamily="34" charset="0"/>
                <a:cs typeface="Calibri" panose="020F0502020204030204" pitchFamily="34" charset="0"/>
              </a:rPr>
              <a:t> werden nicht erwähnt) aufgeführt</a:t>
            </a:r>
            <a:r>
              <a:rPr lang="de-DE" dirty="0" smtClean="0">
                <a:latin typeface="Calibri" panose="020F0502020204030204" pitchFamily="34" charset="0"/>
                <a:cs typeface="Calibri" panose="020F0502020204030204" pitchFamily="34" charset="0"/>
              </a:rPr>
              <a:t>:</a:t>
            </a:r>
            <a:endParaRPr lang="de-DE" dirty="0" smtClean="0">
              <a:latin typeface="Calibri" panose="020F0502020204030204" pitchFamily="34" charset="0"/>
              <a:cs typeface="Calibri" panose="020F0502020204030204" pitchFamily="34" charset="0"/>
            </a:endParaRPr>
          </a:p>
          <a:p>
            <a:pPr algn="just"/>
            <a:r>
              <a:rPr lang="de-DE" dirty="0" smtClean="0">
                <a:latin typeface="Calibri" panose="020F0502020204030204" pitchFamily="34" charset="0"/>
                <a:cs typeface="Calibri" panose="020F0502020204030204" pitchFamily="34" charset="0"/>
              </a:rPr>
              <a:t>In dem Kloster Heiligkreuz gehörenden Ort Donaumünster wurden mehrere Frauen als Hexen im Ort verbrannt trotz der dadurch entstehenden Feuergefahr für die Dorfhäuser. </a:t>
            </a:r>
            <a:endParaRPr lang="de-DE" dirty="0" smtClean="0">
              <a:latin typeface="Calibri" panose="020F0502020204030204" pitchFamily="34" charset="0"/>
              <a:cs typeface="Calibri" panose="020F0502020204030204" pitchFamily="34" charset="0"/>
            </a:endParaRPr>
          </a:p>
          <a:p>
            <a:pPr algn="just"/>
            <a:r>
              <a:rPr lang="de-DE" dirty="0" smtClean="0">
                <a:latin typeface="Calibri" panose="020F0502020204030204" pitchFamily="34" charset="0"/>
                <a:cs typeface="Calibri" panose="020F0502020204030204" pitchFamily="34" charset="0"/>
              </a:rPr>
              <a:t>In </a:t>
            </a:r>
            <a:r>
              <a:rPr lang="de-DE" dirty="0" err="1" smtClean="0">
                <a:latin typeface="Calibri" panose="020F0502020204030204" pitchFamily="34" charset="0"/>
                <a:cs typeface="Calibri" panose="020F0502020204030204" pitchFamily="34" charset="0"/>
              </a:rPr>
              <a:t>Wallerstein</a:t>
            </a:r>
            <a:r>
              <a:rPr lang="de-DE" dirty="0" smtClean="0">
                <a:latin typeface="Calibri" panose="020F0502020204030204" pitchFamily="34" charset="0"/>
                <a:cs typeface="Calibri" panose="020F0502020204030204" pitchFamily="34" charset="0"/>
              </a:rPr>
              <a:t> wurden 10 Hexen hingerichtet. Dabei seien 30 000 Zuschauer anwesend gewesen. </a:t>
            </a:r>
            <a:r>
              <a:rPr lang="de-DE" dirty="0" smtClean="0">
                <a:latin typeface="Calibri" panose="020F0502020204030204" pitchFamily="34" charset="0"/>
                <a:cs typeface="Calibri" panose="020F0502020204030204" pitchFamily="34" charset="0"/>
              </a:rPr>
              <a:t>H</a:t>
            </a:r>
            <a:r>
              <a:rPr lang="de-DE" dirty="0" smtClean="0">
                <a:latin typeface="Calibri" panose="020F0502020204030204" pitchFamily="34" charset="0"/>
                <a:cs typeface="Calibri" panose="020F0502020204030204" pitchFamily="34" charset="0"/>
              </a:rPr>
              <a:t>ingerichtet </a:t>
            </a:r>
            <a:r>
              <a:rPr lang="de-DE" dirty="0">
                <a:latin typeface="Calibri" panose="020F0502020204030204" pitchFamily="34" charset="0"/>
                <a:cs typeface="Calibri" panose="020F0502020204030204" pitchFamily="34" charset="0"/>
              </a:rPr>
              <a:t>wurden </a:t>
            </a:r>
            <a:r>
              <a:rPr lang="de-DE" dirty="0" smtClean="0">
                <a:latin typeface="Calibri" panose="020F0502020204030204" pitchFamily="34" charset="0"/>
                <a:cs typeface="Calibri" panose="020F0502020204030204" pitchFamily="34" charset="0"/>
              </a:rPr>
              <a:t>in </a:t>
            </a:r>
            <a:r>
              <a:rPr lang="de-DE" dirty="0" err="1" smtClean="0">
                <a:latin typeface="Calibri" panose="020F0502020204030204" pitchFamily="34" charset="0"/>
                <a:cs typeface="Calibri" panose="020F0502020204030204" pitchFamily="34" charset="0"/>
              </a:rPr>
              <a:t>Wallerstein</a:t>
            </a:r>
            <a:r>
              <a:rPr lang="de-DE" dirty="0" smtClean="0">
                <a:latin typeface="Calibri" panose="020F0502020204030204" pitchFamily="34" charset="0"/>
                <a:cs typeface="Calibri" panose="020F0502020204030204" pitchFamily="34" charset="0"/>
              </a:rPr>
              <a:t> </a:t>
            </a:r>
            <a:r>
              <a:rPr lang="de-DE" dirty="0" smtClean="0">
                <a:latin typeface="Calibri" panose="020F0502020204030204" pitchFamily="34" charset="0"/>
                <a:cs typeface="Calibri" panose="020F0502020204030204" pitchFamily="34" charset="0"/>
              </a:rPr>
              <a:t>277 Frauen, </a:t>
            </a:r>
            <a:r>
              <a:rPr lang="de-DE" dirty="0" smtClean="0">
                <a:latin typeface="Calibri" panose="020F0502020204030204" pitchFamily="34" charset="0"/>
                <a:cs typeface="Calibri" panose="020F0502020204030204" pitchFamily="34" charset="0"/>
              </a:rPr>
              <a:t>in der Grafschaft Wiesensteig 72, in </a:t>
            </a:r>
            <a:r>
              <a:rPr lang="de-DE" dirty="0" err="1" smtClean="0">
                <a:latin typeface="Calibri" panose="020F0502020204030204" pitchFamily="34" charset="0"/>
                <a:cs typeface="Calibri" panose="020F0502020204030204" pitchFamily="34" charset="0"/>
              </a:rPr>
              <a:t>Höchstädt</a:t>
            </a:r>
            <a:r>
              <a:rPr lang="de-DE" dirty="0" smtClean="0">
                <a:latin typeface="Calibri" panose="020F0502020204030204" pitchFamily="34" charset="0"/>
                <a:cs typeface="Calibri" panose="020F0502020204030204" pitchFamily="34" charset="0"/>
              </a:rPr>
              <a:t> 7 verurteilte „Hexen“. </a:t>
            </a:r>
            <a:endParaRPr lang="de-DE" dirty="0" smtClean="0">
              <a:latin typeface="Calibri" panose="020F0502020204030204" pitchFamily="34" charset="0"/>
              <a:cs typeface="Calibri" panose="020F0502020204030204" pitchFamily="34" charset="0"/>
            </a:endParaRPr>
          </a:p>
          <a:p>
            <a:pPr algn="just"/>
            <a:r>
              <a:rPr lang="de-DE" dirty="0" smtClean="0">
                <a:latin typeface="Calibri" panose="020F0502020204030204" pitchFamily="34" charset="0"/>
                <a:cs typeface="Calibri" panose="020F0502020204030204" pitchFamily="34" charset="0"/>
              </a:rPr>
              <a:t>In </a:t>
            </a:r>
            <a:r>
              <a:rPr lang="de-DE" dirty="0" smtClean="0">
                <a:latin typeface="Calibri" panose="020F0502020204030204" pitchFamily="34" charset="0"/>
                <a:cs typeface="Calibri" panose="020F0502020204030204" pitchFamily="34" charset="0"/>
              </a:rPr>
              <a:t>Dillingen wurde, dokumentiert durch Flugblätter, die Hebamme Walburga Hausmann verbrannt, weil sie bei 35 Geburten vor allem Erstgeborene und häufig auch die Mutter durch eine Salbe getötet habe. </a:t>
            </a:r>
            <a:endParaRPr lang="de-DE" dirty="0" smtClean="0">
              <a:latin typeface="Calibri" panose="020F0502020204030204" pitchFamily="34" charset="0"/>
              <a:cs typeface="Calibri" panose="020F0502020204030204" pitchFamily="34" charset="0"/>
            </a:endParaRPr>
          </a:p>
          <a:p>
            <a:pPr algn="just"/>
            <a:r>
              <a:rPr lang="de-DE" dirty="0" smtClean="0">
                <a:latin typeface="Calibri" panose="020F0502020204030204" pitchFamily="34" charset="0"/>
                <a:cs typeface="Calibri" panose="020F0502020204030204" pitchFamily="34" charset="0"/>
              </a:rPr>
              <a:t>In </a:t>
            </a:r>
            <a:r>
              <a:rPr lang="de-DE" dirty="0" smtClean="0">
                <a:latin typeface="Calibri" panose="020F0502020204030204" pitchFamily="34" charset="0"/>
                <a:cs typeface="Calibri" panose="020F0502020204030204" pitchFamily="34" charset="0"/>
              </a:rPr>
              <a:t>Nördlingen wurden zwischen 1589 und 1598 dann 34 Frauen und ein Mann verbrannt. Und noch später – im Jahr 1644 – wurde ein </a:t>
            </a:r>
            <a:r>
              <a:rPr lang="de-DE" dirty="0" err="1" smtClean="0">
                <a:latin typeface="Calibri" panose="020F0502020204030204" pitchFamily="34" charset="0"/>
                <a:cs typeface="Calibri" panose="020F0502020204030204" pitchFamily="34" charset="0"/>
              </a:rPr>
              <a:t>Druisheimer</a:t>
            </a:r>
            <a:r>
              <a:rPr lang="de-DE" dirty="0" smtClean="0">
                <a:latin typeface="Calibri" panose="020F0502020204030204" pitchFamily="34" charset="0"/>
                <a:cs typeface="Calibri" panose="020F0502020204030204" pitchFamily="34" charset="0"/>
              </a:rPr>
              <a:t>, Johann Michael Gebhard, wegen Schadenzauberei und anderem (als da wären 132 Morde, Unzucht mit Mensch und Vieh, Schändung der Hostien) nach grauenvoller Bestrafung lebendig verbrannt.</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052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14</a:t>
            </a:fld>
            <a:endParaRPr lang="de-D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76672"/>
            <a:ext cx="4176463" cy="5564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40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15</a:t>
            </a:fld>
            <a:endParaRPr lang="de-DE" dirty="0"/>
          </a:p>
        </p:txBody>
      </p:sp>
      <p:sp>
        <p:nvSpPr>
          <p:cNvPr id="2" name="Rechteck 1"/>
          <p:cNvSpPr/>
          <p:nvPr/>
        </p:nvSpPr>
        <p:spPr>
          <a:xfrm>
            <a:off x="899592" y="1196752"/>
            <a:ext cx="7488832" cy="3175741"/>
          </a:xfrm>
          <a:prstGeom prst="rect">
            <a:avLst/>
          </a:prstGeom>
        </p:spPr>
        <p:txBody>
          <a:bodyPr wrap="square">
            <a:spAutoFit/>
          </a:bodyPr>
          <a:lstStyle/>
          <a:p>
            <a:pPr indent="-630555" algn="ctr">
              <a:lnSpc>
                <a:spcPct val="115000"/>
              </a:lnSpc>
              <a:spcAft>
                <a:spcPts val="1000"/>
              </a:spcAft>
            </a:pPr>
            <a:r>
              <a:rPr lang="de-DE" sz="2000" dirty="0" smtClean="0">
                <a:latin typeface="Calibri"/>
                <a:ea typeface="Calibri"/>
                <a:cs typeface="Times New Roman"/>
              </a:rPr>
              <a:t>Vorschlag für den Text </a:t>
            </a:r>
            <a:r>
              <a:rPr lang="de-DE" sz="2000" dirty="0">
                <a:latin typeface="Calibri"/>
                <a:ea typeface="Calibri"/>
                <a:cs typeface="Times New Roman"/>
              </a:rPr>
              <a:t>des </a:t>
            </a:r>
            <a:r>
              <a:rPr lang="de-DE" sz="2000" dirty="0" err="1">
                <a:latin typeface="Calibri"/>
                <a:ea typeface="Calibri"/>
                <a:cs typeface="Times New Roman"/>
              </a:rPr>
              <a:t>Mertinger</a:t>
            </a:r>
            <a:r>
              <a:rPr lang="de-DE" sz="2000" dirty="0">
                <a:latin typeface="Calibri"/>
                <a:ea typeface="Calibri"/>
                <a:cs typeface="Times New Roman"/>
              </a:rPr>
              <a:t> Gedenksteines:        </a:t>
            </a:r>
            <a:endParaRPr lang="de-DE" sz="2000" dirty="0" smtClean="0">
              <a:latin typeface="Calibri"/>
              <a:ea typeface="Calibri"/>
              <a:cs typeface="Times New Roman"/>
            </a:endParaRPr>
          </a:p>
          <a:p>
            <a:pPr indent="-630555" algn="ctr">
              <a:lnSpc>
                <a:spcPct val="115000"/>
              </a:lnSpc>
              <a:spcAft>
                <a:spcPts val="1000"/>
              </a:spcAft>
            </a:pPr>
            <a:endParaRPr lang="de-DE" sz="2000" dirty="0">
              <a:latin typeface="Calibri"/>
              <a:ea typeface="Calibri"/>
              <a:cs typeface="Times New Roman"/>
            </a:endParaRPr>
          </a:p>
          <a:p>
            <a:pPr indent="-630555" algn="ctr">
              <a:lnSpc>
                <a:spcPct val="115000"/>
              </a:lnSpc>
              <a:spcAft>
                <a:spcPts val="1000"/>
              </a:spcAft>
            </a:pPr>
            <a:r>
              <a:rPr lang="de-DE" sz="2000" dirty="0" smtClean="0">
                <a:latin typeface="Calibri"/>
                <a:ea typeface="Calibri"/>
                <a:cs typeface="Times New Roman"/>
              </a:rPr>
              <a:t>Hier </a:t>
            </a:r>
            <a:r>
              <a:rPr lang="de-DE" sz="2000" dirty="0">
                <a:latin typeface="Calibri"/>
                <a:ea typeface="Calibri"/>
                <a:cs typeface="Times New Roman"/>
              </a:rPr>
              <a:t>wurde 1591 die </a:t>
            </a:r>
            <a:r>
              <a:rPr lang="de-DE" sz="2000" dirty="0" err="1">
                <a:latin typeface="Calibri"/>
                <a:ea typeface="Calibri"/>
                <a:cs typeface="Times New Roman"/>
              </a:rPr>
              <a:t>Auchsesheimer</a:t>
            </a:r>
            <a:r>
              <a:rPr lang="de-DE" sz="2000" dirty="0">
                <a:latin typeface="Calibri"/>
                <a:ea typeface="Calibri"/>
                <a:cs typeface="Times New Roman"/>
              </a:rPr>
              <a:t> </a:t>
            </a:r>
            <a:r>
              <a:rPr lang="de-DE" sz="2000" dirty="0" err="1">
                <a:latin typeface="Calibri"/>
                <a:ea typeface="Calibri"/>
                <a:cs typeface="Times New Roman"/>
              </a:rPr>
              <a:t>Mesnerin</a:t>
            </a:r>
            <a:r>
              <a:rPr lang="de-DE" sz="2000" dirty="0">
                <a:latin typeface="Calibri"/>
                <a:ea typeface="Calibri"/>
                <a:cs typeface="Times New Roman"/>
              </a:rPr>
              <a:t> Katharina Weber als Hexe verbrannt. </a:t>
            </a:r>
            <a:r>
              <a:rPr lang="de-DE" sz="2000" dirty="0" smtClean="0">
                <a:latin typeface="Calibri"/>
                <a:ea typeface="Calibri"/>
                <a:cs typeface="Times New Roman"/>
              </a:rPr>
              <a:t>Mit ihr weitere unbekannte Frauen.</a:t>
            </a:r>
          </a:p>
          <a:p>
            <a:pPr indent="-630555" algn="ctr">
              <a:lnSpc>
                <a:spcPct val="115000"/>
              </a:lnSpc>
              <a:spcAft>
                <a:spcPts val="1000"/>
              </a:spcAft>
            </a:pPr>
            <a:r>
              <a:rPr lang="de-DE" sz="2000" b="1" dirty="0" smtClean="0">
                <a:latin typeface="Calibri"/>
                <a:ea typeface="Calibri"/>
                <a:cs typeface="Times New Roman"/>
              </a:rPr>
              <a:t>Unschuldig.</a:t>
            </a:r>
            <a:r>
              <a:rPr lang="de-DE" sz="2000" dirty="0" smtClean="0">
                <a:latin typeface="Calibri"/>
                <a:ea typeface="Calibri"/>
                <a:cs typeface="Times New Roman"/>
              </a:rPr>
              <a:t>  </a:t>
            </a:r>
          </a:p>
          <a:p>
            <a:pPr indent="-630555" algn="ctr">
              <a:lnSpc>
                <a:spcPct val="115000"/>
              </a:lnSpc>
              <a:spcAft>
                <a:spcPts val="1000"/>
              </a:spcAft>
            </a:pPr>
            <a:r>
              <a:rPr lang="de-DE" sz="2000" dirty="0" smtClean="0">
                <a:latin typeface="Calibri"/>
                <a:ea typeface="Calibri"/>
                <a:cs typeface="Times New Roman"/>
              </a:rPr>
              <a:t>Für </a:t>
            </a:r>
            <a:r>
              <a:rPr lang="de-DE" sz="2000" dirty="0">
                <a:latin typeface="Calibri"/>
                <a:ea typeface="Calibri"/>
                <a:cs typeface="Times New Roman"/>
              </a:rPr>
              <a:t>uns </a:t>
            </a:r>
            <a:r>
              <a:rPr lang="de-DE" sz="2000" dirty="0" smtClean="0">
                <a:latin typeface="Calibri"/>
                <a:ea typeface="Calibri"/>
                <a:cs typeface="Times New Roman"/>
              </a:rPr>
              <a:t>zur Mahnung </a:t>
            </a:r>
            <a:r>
              <a:rPr lang="de-DE" sz="2000" dirty="0">
                <a:latin typeface="Calibri"/>
                <a:ea typeface="Calibri"/>
                <a:cs typeface="Times New Roman"/>
              </a:rPr>
              <a:t>für alle </a:t>
            </a:r>
            <a:r>
              <a:rPr lang="de-DE" sz="2000" dirty="0" smtClean="0">
                <a:latin typeface="Calibri"/>
                <a:ea typeface="Calibri"/>
                <a:cs typeface="Times New Roman"/>
              </a:rPr>
              <a:t>Zeiten</a:t>
            </a:r>
            <a:r>
              <a:rPr lang="de-DE" dirty="0" smtClean="0">
                <a:latin typeface="Calibri"/>
                <a:ea typeface="Calibri"/>
                <a:cs typeface="Times New Roman"/>
              </a:rPr>
              <a:t> </a:t>
            </a:r>
            <a:endParaRPr lang="de-DE" dirty="0">
              <a:latin typeface="Calibri"/>
              <a:ea typeface="Calibri"/>
              <a:cs typeface="Times New Roman"/>
            </a:endParaRPr>
          </a:p>
          <a:p>
            <a:pPr indent="-630555">
              <a:lnSpc>
                <a:spcPct val="115000"/>
              </a:lnSpc>
              <a:spcAft>
                <a:spcPts val="1000"/>
              </a:spcAft>
            </a:pPr>
            <a:endParaRPr lang="de-DE" dirty="0">
              <a:effectLst/>
              <a:latin typeface="Calibri"/>
              <a:ea typeface="Calibri"/>
              <a:cs typeface="Times New Roman"/>
            </a:endParaRPr>
          </a:p>
        </p:txBody>
      </p:sp>
    </p:spTree>
    <p:extLst>
      <p:ext uri="{BB962C8B-B14F-4D97-AF65-F5344CB8AC3E}">
        <p14:creationId xmlns:p14="http://schemas.microsoft.com/office/powerpoint/2010/main" val="3503416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16</a:t>
            </a:fld>
            <a:endParaRPr lang="de-DE" dirty="0"/>
          </a:p>
        </p:txBody>
      </p:sp>
      <p:sp>
        <p:nvSpPr>
          <p:cNvPr id="3" name="Textfeld 2"/>
          <p:cNvSpPr txBox="1"/>
          <p:nvPr/>
        </p:nvSpPr>
        <p:spPr>
          <a:xfrm>
            <a:off x="899592" y="908720"/>
            <a:ext cx="7344816" cy="3416320"/>
          </a:xfrm>
          <a:prstGeom prst="rect">
            <a:avLst/>
          </a:prstGeom>
          <a:noFill/>
        </p:spPr>
        <p:txBody>
          <a:bodyPr wrap="square" rtlCol="0">
            <a:spAutoFit/>
          </a:bodyPr>
          <a:lstStyle/>
          <a:p>
            <a:pPr marL="457200" indent="-457200" algn="just">
              <a:buAutoNum type="alphaLcParenR"/>
            </a:pPr>
            <a:r>
              <a:rPr lang="de-DE" dirty="0" smtClean="0">
                <a:cs typeface="Calibri" panose="020F0502020204030204" pitchFamily="34" charset="0"/>
              </a:rPr>
              <a:t>Die Errichtung eines Gedenksteines für die unschuldig verbrannten Opfer wertet den historischen Ort „Galgenberg“ auf. Nur die „alten“ </a:t>
            </a:r>
            <a:r>
              <a:rPr lang="de-DE" dirty="0" err="1" smtClean="0">
                <a:cs typeface="Calibri" panose="020F0502020204030204" pitchFamily="34" charset="0"/>
              </a:rPr>
              <a:t>Mertinger</a:t>
            </a:r>
            <a:r>
              <a:rPr lang="de-DE" dirty="0" smtClean="0">
                <a:cs typeface="Calibri" panose="020F0502020204030204" pitchFamily="34" charset="0"/>
              </a:rPr>
              <a:t> wissen noch um die Hinrichtungsstätte.</a:t>
            </a:r>
          </a:p>
          <a:p>
            <a:pPr marL="457200" indent="-457200" algn="just">
              <a:buAutoNum type="alphaLcParenR"/>
            </a:pPr>
            <a:r>
              <a:rPr lang="de-DE" dirty="0" smtClean="0">
                <a:cs typeface="Calibri" panose="020F0502020204030204" pitchFamily="34" charset="0"/>
              </a:rPr>
              <a:t>Die ursprünglich dort vorhandene Tafel, vom Historischen Verein Donauwörth, zu der historischen Bedeutung des Ortes muss wieder aufgestellt werden.</a:t>
            </a:r>
          </a:p>
          <a:p>
            <a:pPr marL="457200" indent="-457200" algn="just">
              <a:buAutoNum type="alphaLcParenR"/>
            </a:pPr>
            <a:r>
              <a:rPr lang="de-DE" dirty="0" smtClean="0">
                <a:cs typeface="Calibri" panose="020F0502020204030204" pitchFamily="34" charset="0"/>
              </a:rPr>
              <a:t>An vielen Orten in Deutschland und Europa werden für die unschuldigen Opfer Gedenksteine aufgestellt.</a:t>
            </a:r>
          </a:p>
          <a:p>
            <a:pPr marL="457200" indent="-457200" algn="just">
              <a:buAutoNum type="alphaLcParenR"/>
            </a:pPr>
            <a:endParaRPr lang="de-DE" dirty="0" smtClean="0">
              <a:cs typeface="Calibri" panose="020F0502020204030204" pitchFamily="34" charset="0"/>
            </a:endParaRPr>
          </a:p>
          <a:p>
            <a:pPr algn="just"/>
            <a:r>
              <a:rPr lang="de-DE" dirty="0" smtClean="0">
                <a:cs typeface="Calibri" panose="020F0502020204030204" pitchFamily="34" charset="0"/>
              </a:rPr>
              <a:t>Der ortsansässige Steinmetz Helmut Hampel würde sich dieser Aufgabe sicher gerne annehmen.</a:t>
            </a:r>
            <a:endParaRPr lang="de-DE" dirty="0">
              <a:cs typeface="Calibri" panose="020F0502020204030204" pitchFamily="34" charset="0"/>
            </a:endParaRPr>
          </a:p>
        </p:txBody>
      </p:sp>
    </p:spTree>
    <p:extLst>
      <p:ext uri="{BB962C8B-B14F-4D97-AF65-F5344CB8AC3E}">
        <p14:creationId xmlns:p14="http://schemas.microsoft.com/office/powerpoint/2010/main" val="3289567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108520" y="6208776"/>
            <a:ext cx="5744389" cy="1396688"/>
          </a:xfrm>
        </p:spPr>
        <p:txBody>
          <a:bodyPr/>
          <a:lstStyle/>
          <a:p>
            <a:endParaRPr lang="de-DE" dirty="0" smtClean="0"/>
          </a:p>
          <a:p>
            <a:endParaRPr lang="de-DE" dirty="0"/>
          </a:p>
          <a:p>
            <a:endParaRPr lang="de-DE" dirty="0" smtClean="0"/>
          </a:p>
          <a:p>
            <a:endParaRPr lang="de-DE" dirty="0"/>
          </a:p>
        </p:txBody>
      </p:sp>
      <p:sp>
        <p:nvSpPr>
          <p:cNvPr id="3" name="Foliennummernplatzhalter 2"/>
          <p:cNvSpPr>
            <a:spLocks noGrp="1"/>
          </p:cNvSpPr>
          <p:nvPr>
            <p:ph type="sldNum" sz="quarter" idx="12"/>
          </p:nvPr>
        </p:nvSpPr>
        <p:spPr/>
        <p:txBody>
          <a:bodyPr/>
          <a:lstStyle/>
          <a:p>
            <a:fld id="{56B81BB2-FE82-4F9E-8D70-B18DEEF47DCE}" type="slidenum">
              <a:rPr lang="de-DE" smtClean="0"/>
              <a:t>17</a:t>
            </a:fld>
            <a:endParaRPr lang="de-DE"/>
          </a:p>
        </p:txBody>
      </p:sp>
      <p:sp>
        <p:nvSpPr>
          <p:cNvPr id="4" name="Rechteck 3"/>
          <p:cNvSpPr/>
          <p:nvPr/>
        </p:nvSpPr>
        <p:spPr>
          <a:xfrm>
            <a:off x="2286000" y="2644170"/>
            <a:ext cx="4572000" cy="830997"/>
          </a:xfrm>
          <a:prstGeom prst="rect">
            <a:avLst/>
          </a:prstGeom>
        </p:spPr>
        <p:txBody>
          <a:bodyPr>
            <a:spAutoFit/>
          </a:bodyPr>
          <a:lstStyle/>
          <a:p>
            <a:pPr lvl="0" algn="ctr">
              <a:spcBef>
                <a:spcPct val="20000"/>
              </a:spcBef>
              <a:buClr>
                <a:srgbClr val="629DD1"/>
              </a:buClr>
            </a:pPr>
            <a:r>
              <a:rPr lang="de-DE" sz="2400" b="1" dirty="0">
                <a:solidFill>
                  <a:srgbClr val="242852"/>
                </a:solidFill>
              </a:rPr>
              <a:t>Vielen Dank für Ihre </a:t>
            </a:r>
            <a:r>
              <a:rPr lang="de-DE" sz="2400" b="1" dirty="0" smtClean="0">
                <a:solidFill>
                  <a:srgbClr val="242852"/>
                </a:solidFill>
              </a:rPr>
              <a:t>Aufmerksamkeit</a:t>
            </a:r>
            <a:endParaRPr lang="de-DE" sz="2400" b="1" dirty="0">
              <a:solidFill>
                <a:srgbClr val="242852"/>
              </a:solidFill>
            </a:endParaRPr>
          </a:p>
        </p:txBody>
      </p:sp>
    </p:spTree>
    <p:extLst>
      <p:ext uri="{BB962C8B-B14F-4D97-AF65-F5344CB8AC3E}">
        <p14:creationId xmlns:p14="http://schemas.microsoft.com/office/powerpoint/2010/main" val="945116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2</a:t>
            </a:fld>
            <a:endParaRPr lang="de-DE" dirty="0"/>
          </a:p>
        </p:txBody>
      </p:sp>
      <p:pic>
        <p:nvPicPr>
          <p:cNvPr id="2050" name="Picture 2" descr="C:\Users\grüner\Pictures\Camera Roll\Mertingen\galgeneichen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00" y="620688"/>
            <a:ext cx="7333800" cy="548089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55576" y="6296866"/>
            <a:ext cx="6552728" cy="307777"/>
          </a:xfrm>
          <a:prstGeom prst="rect">
            <a:avLst/>
          </a:prstGeom>
          <a:noFill/>
        </p:spPr>
        <p:txBody>
          <a:bodyPr wrap="square" rtlCol="0">
            <a:spAutoFit/>
          </a:bodyPr>
          <a:lstStyle/>
          <a:p>
            <a:r>
              <a:rPr lang="de-DE" sz="1400" b="1" dirty="0" smtClean="0">
                <a:solidFill>
                  <a:srgbClr val="0070C0"/>
                </a:solidFill>
              </a:rPr>
              <a:t>Zustand des Naturdenkmals 2010</a:t>
            </a:r>
            <a:endParaRPr lang="de-DE" sz="1400" b="1" dirty="0">
              <a:solidFill>
                <a:srgbClr val="0070C0"/>
              </a:solidFill>
            </a:endParaRPr>
          </a:p>
        </p:txBody>
      </p:sp>
    </p:spTree>
    <p:extLst>
      <p:ext uri="{BB962C8B-B14F-4D97-AF65-F5344CB8AC3E}">
        <p14:creationId xmlns:p14="http://schemas.microsoft.com/office/powerpoint/2010/main" val="214680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3</a:t>
            </a:fld>
            <a:endParaRPr lang="de-DE" dirty="0"/>
          </a:p>
        </p:txBody>
      </p:sp>
      <p:pic>
        <p:nvPicPr>
          <p:cNvPr id="3074" name="Picture 2" descr="C:\Users\grüner\Pictures\Camera Roll\Mertingen\galgeneiche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374" y="515851"/>
            <a:ext cx="6972002" cy="5505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755576" y="6296866"/>
            <a:ext cx="6552728" cy="307777"/>
          </a:xfrm>
          <a:prstGeom prst="rect">
            <a:avLst/>
          </a:prstGeom>
          <a:noFill/>
        </p:spPr>
        <p:txBody>
          <a:bodyPr wrap="square" rtlCol="0">
            <a:spAutoFit/>
          </a:bodyPr>
          <a:lstStyle/>
          <a:p>
            <a:r>
              <a:rPr lang="de-DE" sz="1400" b="1" dirty="0" smtClean="0">
                <a:solidFill>
                  <a:srgbClr val="0070C0"/>
                </a:solidFill>
              </a:rPr>
              <a:t>Zustand des Naturdenkmals 2015</a:t>
            </a:r>
            <a:endParaRPr lang="de-DE" sz="1400" b="1" dirty="0">
              <a:solidFill>
                <a:srgbClr val="0070C0"/>
              </a:solidFill>
            </a:endParaRPr>
          </a:p>
        </p:txBody>
      </p:sp>
    </p:spTree>
    <p:extLst>
      <p:ext uri="{BB962C8B-B14F-4D97-AF65-F5344CB8AC3E}">
        <p14:creationId xmlns:p14="http://schemas.microsoft.com/office/powerpoint/2010/main" val="18182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6B81BB2-FE82-4F9E-8D70-B18DEEF47DCE}" type="slidenum">
              <a:rPr lang="de-DE" smtClean="0"/>
              <a:t>4</a:t>
            </a:fld>
            <a:endParaRPr lang="de-DE"/>
          </a:p>
        </p:txBody>
      </p:sp>
      <p:sp>
        <p:nvSpPr>
          <p:cNvPr id="4" name="Textfeld 3"/>
          <p:cNvSpPr txBox="1"/>
          <p:nvPr/>
        </p:nvSpPr>
        <p:spPr>
          <a:xfrm>
            <a:off x="827584" y="6242446"/>
            <a:ext cx="6552728" cy="307777"/>
          </a:xfrm>
          <a:prstGeom prst="rect">
            <a:avLst/>
          </a:prstGeom>
          <a:noFill/>
        </p:spPr>
        <p:txBody>
          <a:bodyPr wrap="square" rtlCol="0">
            <a:spAutoFit/>
          </a:bodyPr>
          <a:lstStyle/>
          <a:p>
            <a:r>
              <a:rPr lang="de-DE" sz="1400" b="1" dirty="0" smtClean="0">
                <a:solidFill>
                  <a:srgbClr val="0070C0"/>
                </a:solidFill>
              </a:rPr>
              <a:t>Zustand des Naturdenkmals 2018</a:t>
            </a:r>
            <a:endParaRPr lang="de-DE" sz="14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752" y="548680"/>
            <a:ext cx="676448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81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5</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76672"/>
            <a:ext cx="6725461" cy="558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755576" y="6296866"/>
            <a:ext cx="6552728" cy="307777"/>
          </a:xfrm>
          <a:prstGeom prst="rect">
            <a:avLst/>
          </a:prstGeom>
          <a:noFill/>
        </p:spPr>
        <p:txBody>
          <a:bodyPr wrap="square" rtlCol="0">
            <a:spAutoFit/>
          </a:bodyPr>
          <a:lstStyle/>
          <a:p>
            <a:r>
              <a:rPr lang="de-DE" sz="1400" b="1" dirty="0" smtClean="0">
                <a:solidFill>
                  <a:srgbClr val="0070C0"/>
                </a:solidFill>
              </a:rPr>
              <a:t>Zustand des Naturdenkmals 2019</a:t>
            </a:r>
            <a:endParaRPr lang="de-DE" sz="1400" b="1" dirty="0">
              <a:solidFill>
                <a:srgbClr val="0070C0"/>
              </a:solidFill>
            </a:endParaRPr>
          </a:p>
        </p:txBody>
      </p:sp>
    </p:spTree>
    <p:extLst>
      <p:ext uri="{BB962C8B-B14F-4D97-AF65-F5344CB8AC3E}">
        <p14:creationId xmlns:p14="http://schemas.microsoft.com/office/powerpoint/2010/main" val="207324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6</a:t>
            </a:fld>
            <a:endParaRPr lang="de-DE" dirty="0"/>
          </a:p>
        </p:txBody>
      </p:sp>
      <p:sp>
        <p:nvSpPr>
          <p:cNvPr id="8" name="Textfeld 7"/>
          <p:cNvSpPr txBox="1"/>
          <p:nvPr/>
        </p:nvSpPr>
        <p:spPr>
          <a:xfrm>
            <a:off x="755576" y="1247849"/>
            <a:ext cx="7560840" cy="3693319"/>
          </a:xfrm>
          <a:prstGeom prst="rect">
            <a:avLst/>
          </a:prstGeom>
          <a:noFill/>
        </p:spPr>
        <p:txBody>
          <a:bodyPr wrap="square" rtlCol="0">
            <a:spAutoFit/>
          </a:bodyPr>
          <a:lstStyle/>
          <a:p>
            <a:pPr algn="just"/>
            <a:r>
              <a:rPr lang="de-DE" dirty="0" smtClean="0">
                <a:cs typeface="Calibri" panose="020F0502020204030204" pitchFamily="34" charset="0"/>
              </a:rPr>
              <a:t>Im Jahr 1591 wurden mindestens 2 Frauen – Katharina Weber aus </a:t>
            </a:r>
            <a:r>
              <a:rPr lang="de-DE" dirty="0" err="1" smtClean="0">
                <a:cs typeface="Calibri" panose="020F0502020204030204" pitchFamily="34" charset="0"/>
              </a:rPr>
              <a:t>Auchsesheim</a:t>
            </a:r>
            <a:r>
              <a:rPr lang="de-DE" dirty="0" smtClean="0">
                <a:cs typeface="Calibri" panose="020F0502020204030204" pitchFamily="34" charset="0"/>
              </a:rPr>
              <a:t>, </a:t>
            </a:r>
            <a:r>
              <a:rPr lang="de-DE" dirty="0" err="1" smtClean="0">
                <a:cs typeface="Calibri" panose="020F0502020204030204" pitchFamily="34" charset="0"/>
              </a:rPr>
              <a:t>Mesnerin</a:t>
            </a:r>
            <a:r>
              <a:rPr lang="de-DE" dirty="0" smtClean="0">
                <a:cs typeface="Calibri" panose="020F0502020204030204" pitchFamily="34" charset="0"/>
              </a:rPr>
              <a:t>, und Anna </a:t>
            </a:r>
            <a:r>
              <a:rPr lang="de-DE" dirty="0" err="1" smtClean="0">
                <a:cs typeface="Calibri" panose="020F0502020204030204" pitchFamily="34" charset="0"/>
              </a:rPr>
              <a:t>Gumpin</a:t>
            </a:r>
            <a:r>
              <a:rPr lang="de-DE" dirty="0" smtClean="0">
                <a:cs typeface="Calibri" panose="020F0502020204030204" pitchFamily="34" charset="0"/>
              </a:rPr>
              <a:t>, weiteres unbekannt, sowie möglicherweise noch weitere – ältere – Frauen wegen des Verdachtes, eine Hexe zu sein, im Stadel des Vogthauses (</a:t>
            </a:r>
            <a:r>
              <a:rPr lang="de-DE" dirty="0" err="1" smtClean="0">
                <a:cs typeface="Calibri" panose="020F0502020204030204" pitchFamily="34" charset="0"/>
              </a:rPr>
              <a:t>Pfennigbäck</a:t>
            </a:r>
            <a:r>
              <a:rPr lang="de-DE" dirty="0" smtClean="0">
                <a:cs typeface="Calibri" panose="020F0502020204030204" pitchFamily="34" charset="0"/>
              </a:rPr>
              <a:t>) eingesperrt, peinlich vom Scharfrichter aus </a:t>
            </a:r>
            <a:r>
              <a:rPr lang="de-DE" dirty="0" err="1" smtClean="0">
                <a:cs typeface="Calibri" panose="020F0502020204030204" pitchFamily="34" charset="0"/>
              </a:rPr>
              <a:t>Lauingen</a:t>
            </a:r>
            <a:r>
              <a:rPr lang="de-DE" dirty="0" smtClean="0">
                <a:cs typeface="Calibri" panose="020F0502020204030204" pitchFamily="34" charset="0"/>
              </a:rPr>
              <a:t> befragt, wegen Zauberei mit Schaden verurteilt und am Galgenberg – heute Naturdenkmal „bei den Drei Eichen“, lebendig verbrannt. </a:t>
            </a:r>
            <a:endParaRPr lang="de-DE" dirty="0" smtClean="0">
              <a:cs typeface="Calibri" panose="020F0502020204030204" pitchFamily="34" charset="0"/>
            </a:endParaRPr>
          </a:p>
          <a:p>
            <a:pPr algn="just"/>
            <a:endParaRPr lang="de-DE" dirty="0">
              <a:cs typeface="Calibri" panose="020F0502020204030204" pitchFamily="34" charset="0"/>
            </a:endParaRPr>
          </a:p>
          <a:p>
            <a:pPr algn="just"/>
            <a:r>
              <a:rPr lang="de-DE" dirty="0" smtClean="0">
                <a:cs typeface="Calibri" panose="020F0502020204030204" pitchFamily="34" charset="0"/>
              </a:rPr>
              <a:t>Die </a:t>
            </a:r>
            <a:r>
              <a:rPr lang="de-DE" dirty="0" smtClean="0">
                <a:cs typeface="Calibri" panose="020F0502020204030204" pitchFamily="34" charset="0"/>
              </a:rPr>
              <a:t>Frauen waren von der 1589 als Hexe verbrannten </a:t>
            </a:r>
            <a:r>
              <a:rPr lang="de-DE" dirty="0" err="1" smtClean="0">
                <a:cs typeface="Calibri" panose="020F0502020204030204" pitchFamily="34" charset="0"/>
              </a:rPr>
              <a:t>Walburg</a:t>
            </a:r>
            <a:r>
              <a:rPr lang="de-DE" dirty="0" smtClean="0">
                <a:cs typeface="Calibri" panose="020F0502020204030204" pitchFamily="34" charset="0"/>
              </a:rPr>
              <a:t> Ohnsorg aus </a:t>
            </a:r>
            <a:r>
              <a:rPr lang="de-DE" dirty="0" err="1" smtClean="0">
                <a:cs typeface="Calibri" panose="020F0502020204030204" pitchFamily="34" charset="0"/>
              </a:rPr>
              <a:t>Tapfheim</a:t>
            </a:r>
            <a:r>
              <a:rPr lang="de-DE" dirty="0" smtClean="0">
                <a:cs typeface="Calibri" panose="020F0502020204030204" pitchFamily="34" charset="0"/>
              </a:rPr>
              <a:t> unter der Folter denunziert worden. Dem „Halsgericht“ in </a:t>
            </a:r>
            <a:r>
              <a:rPr lang="de-DE" dirty="0" err="1" smtClean="0">
                <a:cs typeface="Calibri" panose="020F0502020204030204" pitchFamily="34" charset="0"/>
              </a:rPr>
              <a:t>Mertingen</a:t>
            </a:r>
            <a:r>
              <a:rPr lang="de-DE" dirty="0" smtClean="0">
                <a:cs typeface="Calibri" panose="020F0502020204030204" pitchFamily="34" charset="0"/>
              </a:rPr>
              <a:t> gehörten 2 Männer aus </a:t>
            </a:r>
            <a:r>
              <a:rPr lang="de-DE" dirty="0" err="1" smtClean="0">
                <a:cs typeface="Calibri" panose="020F0502020204030204" pitchFamily="34" charset="0"/>
              </a:rPr>
              <a:t>Mertingen</a:t>
            </a:r>
            <a:r>
              <a:rPr lang="de-DE" dirty="0" smtClean="0">
                <a:cs typeface="Calibri" panose="020F0502020204030204" pitchFamily="34" charset="0"/>
              </a:rPr>
              <a:t>, und je einer aus Nordheim und </a:t>
            </a:r>
            <a:r>
              <a:rPr lang="de-DE" dirty="0" err="1" smtClean="0">
                <a:cs typeface="Calibri" panose="020F0502020204030204" pitchFamily="34" charset="0"/>
              </a:rPr>
              <a:t>Riedlingen</a:t>
            </a:r>
            <a:r>
              <a:rPr lang="de-DE" dirty="0" smtClean="0">
                <a:cs typeface="Calibri" panose="020F0502020204030204" pitchFamily="34" charset="0"/>
              </a:rPr>
              <a:t> an.</a:t>
            </a:r>
            <a:endParaRPr lang="de-DE" dirty="0">
              <a:cs typeface="Calibri" panose="020F0502020204030204" pitchFamily="34" charset="0"/>
            </a:endParaRPr>
          </a:p>
        </p:txBody>
      </p:sp>
    </p:spTree>
    <p:extLst>
      <p:ext uri="{BB962C8B-B14F-4D97-AF65-F5344CB8AC3E}">
        <p14:creationId xmlns:p14="http://schemas.microsoft.com/office/powerpoint/2010/main" val="1262209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7</a:t>
            </a:fld>
            <a:endParaRPr lang="de-DE" dirty="0"/>
          </a:p>
        </p:txBody>
      </p:sp>
      <p:sp>
        <p:nvSpPr>
          <p:cNvPr id="3" name="Textfeld 2"/>
          <p:cNvSpPr txBox="1"/>
          <p:nvPr/>
        </p:nvSpPr>
        <p:spPr>
          <a:xfrm>
            <a:off x="755576" y="476672"/>
            <a:ext cx="7571753" cy="1077218"/>
          </a:xfrm>
          <a:prstGeom prst="rect">
            <a:avLst/>
          </a:prstGeom>
          <a:noFill/>
        </p:spPr>
        <p:txBody>
          <a:bodyPr wrap="square" rtlCol="0">
            <a:spAutoFit/>
          </a:bodyPr>
          <a:lstStyle/>
          <a:p>
            <a:pPr algn="just"/>
            <a:r>
              <a:rPr lang="de-DE" sz="1600" dirty="0" smtClean="0">
                <a:cs typeface="Calibri" panose="020F0502020204030204" pitchFamily="34" charset="0"/>
              </a:rPr>
              <a:t>Dieser Ort war die Hinrichtungsstätte der Reichspflege  Donauwörth, die ein eigenes Hochgericht hatte. Auch die sonstigen Todesurteile wurden am Galgenberg vollstreckt. Dazu stand an der Gedenkstätte eine Informationstafel, die verschwunden ist. </a:t>
            </a:r>
            <a:endParaRPr lang="de-DE" sz="1600" dirty="0">
              <a:cs typeface="Calibri" panose="020F05020202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645493"/>
            <a:ext cx="2965202" cy="444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73485"/>
            <a:ext cx="2808312" cy="450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728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8</a:t>
            </a:fld>
            <a:endParaRPr lang="de-DE" dirty="0"/>
          </a:p>
        </p:txBody>
      </p:sp>
      <p:pic>
        <p:nvPicPr>
          <p:cNvPr id="4098" name="Picture 2" descr="C:\Users\grüner\Pictures\Camera Roll\Mertingen\Hexenbrand h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7590931" cy="42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660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51520" y="6208776"/>
            <a:ext cx="5904657" cy="1036648"/>
          </a:xfrm>
        </p:spPr>
        <p:txBody>
          <a:bodyPr/>
          <a:lstStyle/>
          <a:p>
            <a:endParaRPr lang="de-DE" dirty="0" smtClean="0"/>
          </a:p>
          <a:p>
            <a:endParaRPr lang="de-DE" dirty="0"/>
          </a:p>
          <a:p>
            <a:endParaRPr lang="de-DE" dirty="0" smtClean="0"/>
          </a:p>
          <a:p>
            <a:endParaRPr lang="de-DE" dirty="0"/>
          </a:p>
        </p:txBody>
      </p:sp>
      <p:sp>
        <p:nvSpPr>
          <p:cNvPr id="5" name="Foliennummernplatzhalter 4"/>
          <p:cNvSpPr>
            <a:spLocks noGrp="1"/>
          </p:cNvSpPr>
          <p:nvPr>
            <p:ph type="sldNum" sz="quarter" idx="12"/>
          </p:nvPr>
        </p:nvSpPr>
        <p:spPr>
          <a:xfrm>
            <a:off x="7596336" y="6237312"/>
            <a:ext cx="762000" cy="365125"/>
          </a:xfrm>
        </p:spPr>
        <p:txBody>
          <a:bodyPr/>
          <a:lstStyle/>
          <a:p>
            <a:fld id="{56B81BB2-FE82-4F9E-8D70-B18DEEF47DCE}" type="slidenum">
              <a:rPr lang="de-DE" smtClean="0"/>
              <a:t>9</a:t>
            </a:fld>
            <a:endParaRPr lang="de-DE" dirty="0"/>
          </a:p>
        </p:txBody>
      </p:sp>
      <p:pic>
        <p:nvPicPr>
          <p:cNvPr id="7170" name="Picture 2" descr="G:\Scheiterhaufen\hexen_1693 MEDIAS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28398"/>
            <a:ext cx="3978606" cy="545400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G:\Scheiterhaufen\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26" y="494118"/>
            <a:ext cx="3970691" cy="548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45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0</TotalTime>
  <Words>598</Words>
  <Application>Microsoft Office PowerPoint</Application>
  <PresentationFormat>Bildschirmpräsentation (4:3)</PresentationFormat>
  <Paragraphs>75</Paragraphs>
  <Slides>17</Slides>
  <Notes>1</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NewsPrint</vt:lpstr>
      <vt:lpstr>Antrag an den Gemeinderat  der  Gemeinde Mertingen  auf  Errichtung eines Gedenksteines  am  Naturdenkmal „Bei den drei Eichen“  (es sind nur noch 2, und davon ist eine geschwächt)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StMJV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98</cp:revision>
  <dcterms:created xsi:type="dcterms:W3CDTF">2016-02-01T11:50:57Z</dcterms:created>
  <dcterms:modified xsi:type="dcterms:W3CDTF">2020-03-26T14:43:13Z</dcterms:modified>
</cp:coreProperties>
</file>